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4" r:id="rId2"/>
    <p:sldId id="256" r:id="rId3"/>
    <p:sldId id="257" r:id="rId4"/>
    <p:sldId id="275" r:id="rId5"/>
    <p:sldId id="276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7" r:id="rId14"/>
    <p:sldId id="268" r:id="rId15"/>
    <p:sldId id="269" r:id="rId16"/>
    <p:sldId id="272" r:id="rId17"/>
    <p:sldId id="271" r:id="rId18"/>
    <p:sldId id="270" r:id="rId19"/>
    <p:sldId id="265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5053"/>
  </p:normalViewPr>
  <p:slideViewPr>
    <p:cSldViewPr snapToGrid="0" snapToObjects="1">
      <p:cViewPr varScale="1">
        <p:scale>
          <a:sx n="96" d="100"/>
          <a:sy n="96" d="100"/>
        </p:scale>
        <p:origin x="1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664B8-D914-DF42-9F13-2D71F1AA1BA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388F6-391E-8A45-9B1A-4E23310FB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8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88F6-391E-8A45-9B1A-4E23310FBD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8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7BCE3-2A02-A34A-A2FE-AE8F7AACE4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66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7BCE3-2A02-A34A-A2FE-AE8F7AACE4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7BCE3-2A02-A34A-A2FE-AE8F7AACE4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7BCE3-2A02-A34A-A2FE-AE8F7AACE4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7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ja-JP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7BCE3-2A02-A34A-A2FE-AE8F7AACE4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6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7BCE3-2A02-A34A-A2FE-AE8F7AACE4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0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8527-1DE5-934D-8068-4BA09A2AF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E0895-0D42-B740-8C79-EFB3B85C0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AE09E-D29D-A345-8713-E628E71F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A7072-5B9A-F949-AB9B-F1D1C7A6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02CCE-199E-CE40-830C-4A031FDA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4D82-370A-2443-B681-4E1B0C52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C9B0C-50BA-4242-8172-18928F753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98E75-8AC2-D14A-9552-D8D13715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67679-4C72-EA44-820B-3DBE0F6E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F40BA-96E6-F646-8A3F-7949E93F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9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06386-71DB-E04D-90BB-93FC92610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512F0-3434-C449-A76D-80C24FE4A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E9822-B992-5A45-9DAA-61A533A4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42E23-3C5A-3C41-B201-0643EE95D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53025-C768-C54D-A38D-6D5CC8C3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6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5BE-30AC-1148-8E39-1C48E385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C8C9C-E083-8946-89D7-C12925D9C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3A1C7-6EC1-3741-BCE2-6C372A4EC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07B80-5A83-4F49-9CCA-708A5DBA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6C31A-4035-274B-AEF1-80663117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73FA-06ED-B442-9064-3C7AB736B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986E6-5EF9-1E48-A63D-DB2186B23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3201B-43C0-F44A-80BC-6639B3BE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0F90-B66C-704B-9803-923E4DE9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EF8E9-87D7-3940-8DBF-99ED318A6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6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0103-E901-2949-8E8B-883BA22C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5405-3E2E-3A46-91BE-ACB324870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73F3B-A9BA-D648-A548-A0712B145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6EDE7-D5DE-3B45-837A-6DA248BF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E77E6-B12C-F443-9A92-8B36951F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18609-4755-D34F-922D-74F43FC2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3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4A42F-ECAA-B94D-A9EC-B86C78A1B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A25D3-2132-5146-9D2E-7F2D3AF51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DE93F-D89D-A543-9112-F7A5D1FEE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CB5DD-21CA-FF48-9967-60F3C8B51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4787B-50D2-8441-A3B2-CF8985952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14113D-379B-8043-BBDD-8B2A52F3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EF7799-BB88-7745-9B03-85DCF1F8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4C2840-ED69-CA47-9AB6-E548BEA7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92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F1F2F-BA9D-E249-8FCA-CB540DF8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1D606-4609-1B4B-AE35-5D3382F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00C67-F608-A64C-9B5A-168964EF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8A632-8EFD-EE44-AC71-90A52B21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2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1B69F-7FCD-CE4B-904D-1FC2E75A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E6BF6-54D5-584B-AF95-C3EF9AC2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7E6BB-6DAD-7F46-AF48-3933EF03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71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B7E1-F0F0-824A-B425-57CF89C7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7596-1C27-1448-A683-887F29B13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CC205-E906-2447-8F86-C066533C7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2BF8F-7026-4B4C-B596-CD10F5E7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5805C-49EA-1B46-9D0C-5A23641A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C9ACD-334E-2142-ACEC-98E66EE1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2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BDCF-D3B7-D940-81FC-C8EFC657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DFDFF-1AFD-0945-BE09-A4E293658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1BEBD-650E-8F4F-BCDF-5EB12F6AB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81DE6-7D76-9148-BB1C-7D202889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1A76A-8C71-7B41-AC17-1889DD2DA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607BA-2C73-E444-8B7A-95BD5467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5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879FB-B308-B146-A0E2-E9182DBC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8E616-673D-574F-8C8F-743104D2A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BC8E0-B9D6-5D47-AE5B-E6F19C446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6533C-AFB2-2C4F-A02B-3DCE77B81016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92F67-83A0-AD4B-A052-2217BA15D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221AE-4A17-A842-A421-E85F176BB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C3632-EB1D-7F46-9D03-2ECB293C0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8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18285-10C4-3D4A-9506-0B08CFB5D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33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ambiguous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2531B-2D2A-F940-80F1-3343BBBD0B2A}"/>
              </a:ext>
            </a:extLst>
          </p:cNvPr>
          <p:cNvSpPr txBox="1"/>
          <p:nvPr/>
        </p:nvSpPr>
        <p:spPr>
          <a:xfrm>
            <a:off x="7886699" y="4157662"/>
            <a:ext cx="1814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Anyu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2020.6.13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07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53FA1F-390C-3647-BAC1-E28609EDBBAB}"/>
              </a:ext>
            </a:extLst>
          </p:cNvPr>
          <p:cNvSpPr txBox="1"/>
          <p:nvPr/>
        </p:nvSpPr>
        <p:spPr>
          <a:xfrm>
            <a:off x="548465" y="261504"/>
            <a:ext cx="6576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E103D-6316-DA4A-9ADB-5A7B7A80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4" y="784724"/>
            <a:ext cx="4952010" cy="3659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D04E4-799F-3F4B-B3D7-0CB2FCC4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840" y="1072879"/>
            <a:ext cx="4623460" cy="3411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1A8FF-8274-8345-A184-5309F4D1D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65" y="4353721"/>
            <a:ext cx="5400387" cy="24122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4F5E5F-ADC0-8A4B-BE0D-287C3ABAF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50" y="4484674"/>
            <a:ext cx="5158179" cy="21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6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37293-273A-A647-B041-E68F327C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33" y="407473"/>
            <a:ext cx="6036928" cy="2145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32319-B352-AB49-8785-FFBBE1976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33" y="3263447"/>
            <a:ext cx="6197005" cy="2795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B0D20-5AF3-E14F-9CEC-94BA15A2A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61" y="1064207"/>
            <a:ext cx="5636496" cy="43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AFD3B0-9717-3648-A91C-9344805C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178318"/>
            <a:ext cx="11010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69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80CB-182A-A44F-9DA6-1EEBF835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7F74C-0A08-0342-B3F8-A6A758B56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ropose the first deep learning solution for accurate tooth instance segmentation and identification from CBCT images. 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proposed method significantly outperforms all other existing methods both qualitatively and quantitatively. 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ake the popular RPN-based framework suitable for 3D applications with lower GPU memory and less training time requirements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can be generalized to other medical image processing tasks in the future.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8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87878-9FE1-F345-9649-01008A8A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61312" cy="644278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9C90D-93CC-9841-A3C0-E3BC69266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28156"/>
            <a:ext cx="10692741" cy="5048807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xtend the pipeline of Mask R-CNN to a 3D version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 feature extraction module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apply five 3D convolutional layers to CBCT images. 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encoded features into the 3D RPN module 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one more branch for identification.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two-stage deep neural network. 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stage, extract the edge map from CBCT images by a deep supervised network. 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 stage,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learned edge map features with the original image features and send them to the 3D RPN. 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similarity matrix to filter the plenty of redundant proposals inner the 3D RPN module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 spatial relationship component to further resolve the ambiguity of tooth identification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B709-D5BA-2D4A-88DF-DE3B9D75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9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FEA64-D73E-A841-BE2F-AFF74D15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9046"/>
            <a:ext cx="12192000" cy="499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6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3B403D-AB60-394A-97CF-F275813F0A4E}"/>
              </a:ext>
            </a:extLst>
          </p:cNvPr>
          <p:cNvSpPr txBox="1"/>
          <p:nvPr/>
        </p:nvSpPr>
        <p:spPr>
          <a:xfrm>
            <a:off x="390509" y="466408"/>
            <a:ext cx="475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Map Prediction and Representation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8F13C-560B-B345-BF0B-519B5A08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09" y="1073100"/>
            <a:ext cx="5892135" cy="1582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4DC55-F436-5C4F-ADEB-5DF0BF11842D}"/>
              </a:ext>
            </a:extLst>
          </p:cNvPr>
          <p:cNvSpPr txBox="1"/>
          <p:nvPr/>
        </p:nvSpPr>
        <p:spPr>
          <a:xfrm>
            <a:off x="390509" y="3028890"/>
            <a:ext cx="475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2F04F-63AD-5243-AC40-A613AC5D0D0E}"/>
              </a:ext>
            </a:extLst>
          </p:cNvPr>
          <p:cNvSpPr txBox="1"/>
          <p:nvPr/>
        </p:nvSpPr>
        <p:spPr>
          <a:xfrm>
            <a:off x="390509" y="3547838"/>
            <a:ext cx="10287000" cy="295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obtain the top-k (k=256 is used) ranked proposals generated by 3D RPN, denoted as P = {P0, P1, ...,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}. the element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the possibility of proposals Pi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containing the same tooth. 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testing stage,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any pair of proposals {Pi 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}, if the element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0.5, discard the duplicate proposal with a lower classification score.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2DB9F-350D-0949-8E05-1E01FD823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09" y="4522917"/>
            <a:ext cx="6648450" cy="10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3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17112-94DD-3547-B601-71989F6F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744"/>
            <a:ext cx="5943600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FDAE9-3F9B-F944-86C8-7236545879C1}"/>
              </a:ext>
            </a:extLst>
          </p:cNvPr>
          <p:cNvSpPr txBox="1"/>
          <p:nvPr/>
        </p:nvSpPr>
        <p:spPr>
          <a:xfrm>
            <a:off x="403761" y="320634"/>
            <a:ext cx="475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Tooth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76790-FAC8-1F4A-86F9-C7640279038B}"/>
              </a:ext>
            </a:extLst>
          </p:cNvPr>
          <p:cNvSpPr txBox="1"/>
          <p:nvPr/>
        </p:nvSpPr>
        <p:spPr>
          <a:xfrm>
            <a:off x="6248402" y="1135082"/>
            <a:ext cx="5529262" cy="253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uild the relation feature as a weighted sum of shape features from all other proposals. 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identification branch takes the shape feature and relation feature as input, which is supervised by the ground truth label using a soft-max function. </a:t>
            </a:r>
          </a:p>
        </p:txBody>
      </p:sp>
    </p:spTree>
    <p:extLst>
      <p:ext uri="{BB962C8B-B14F-4D97-AF65-F5344CB8AC3E}">
        <p14:creationId xmlns:p14="http://schemas.microsoft.com/office/powerpoint/2010/main" val="137249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1927-0A7F-9D46-BD48-A777D83D1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60" y="117323"/>
            <a:ext cx="1988127" cy="823789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D4979-39C9-9B4B-8C58-A88BC9CD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56" y="985652"/>
            <a:ext cx="10704616" cy="5603206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Tooth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(DSC)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(DA)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837B8-EB7B-7D4C-AAE3-0BBE3FFC9E32}"/>
              </a:ext>
            </a:extLst>
          </p:cNvPr>
          <p:cNvSpPr txBox="1"/>
          <p:nvPr/>
        </p:nvSpPr>
        <p:spPr>
          <a:xfrm>
            <a:off x="3041346" y="5592357"/>
            <a:ext cx="2048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teeth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692E9-2C4A-9944-BC84-7EF87139E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0" y="1890542"/>
            <a:ext cx="2761286" cy="978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B18D69-6BCE-B14B-8B7A-21D1DF329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96" y="3642544"/>
            <a:ext cx="1991591" cy="942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713668-4187-E14A-A956-E3A9F7617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60" y="5356865"/>
            <a:ext cx="1900382" cy="869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E31621-CF4F-BD4A-B1D4-C91D514E2F3E}"/>
              </a:ext>
            </a:extLst>
          </p:cNvPr>
          <p:cNvSpPr txBox="1"/>
          <p:nvPr/>
        </p:nvSpPr>
        <p:spPr>
          <a:xfrm>
            <a:off x="5937662" y="157730"/>
            <a:ext cx="4037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w/wo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1A5910-5EC1-0747-A705-25D1E2D3B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05767"/>
            <a:ext cx="4263242" cy="16390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0829B-4244-F742-911B-E28662A8F4E9}"/>
              </a:ext>
            </a:extLst>
          </p:cNvPr>
          <p:cNvSpPr txBox="1"/>
          <p:nvPr/>
        </p:nvSpPr>
        <p:spPr>
          <a:xfrm>
            <a:off x="7558521" y="1472690"/>
            <a:ext cx="2800721" cy="33209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80F8C0-E909-5048-A439-DA1FA2953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1977" y="2085622"/>
            <a:ext cx="7160064" cy="4673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AF9DD-1A5B-8C46-8DC3-954E6733EFF1}"/>
              </a:ext>
            </a:extLst>
          </p:cNvPr>
          <p:cNvSpPr txBox="1"/>
          <p:nvPr/>
        </p:nvSpPr>
        <p:spPr>
          <a:xfrm>
            <a:off x="9975273" y="2338762"/>
            <a:ext cx="2169227" cy="388761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CBA17-C942-BB4D-ABE9-A9CE70F08A6D}"/>
              </a:ext>
            </a:extLst>
          </p:cNvPr>
          <p:cNvSpPr txBox="1"/>
          <p:nvPr/>
        </p:nvSpPr>
        <p:spPr>
          <a:xfrm>
            <a:off x="2944944" y="1990334"/>
            <a:ext cx="2761286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voxelized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prediction results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6674E-21E8-9B4D-A8C0-05AB4291E043}"/>
              </a:ext>
            </a:extLst>
          </p:cNvPr>
          <p:cNvSpPr txBox="1"/>
          <p:nvPr/>
        </p:nvSpPr>
        <p:spPr>
          <a:xfrm>
            <a:off x="2268187" y="3639374"/>
            <a:ext cx="309193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all teeth in ground truth data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teeth detected by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 </a:t>
            </a:r>
          </a:p>
        </p:txBody>
      </p:sp>
    </p:spTree>
    <p:extLst>
      <p:ext uri="{BB962C8B-B14F-4D97-AF65-F5344CB8AC3E}">
        <p14:creationId xmlns:p14="http://schemas.microsoft.com/office/powerpoint/2010/main" val="368828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2AACEF-6C77-CD47-BA05-FF18E67D656F}"/>
              </a:ext>
            </a:extLst>
          </p:cNvPr>
          <p:cNvSpPr txBox="1"/>
          <p:nvPr/>
        </p:nvSpPr>
        <p:spPr>
          <a:xfrm>
            <a:off x="320633" y="273133"/>
            <a:ext cx="2945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w/wo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2FCA5-A678-6346-A3F7-DB36F7A3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3" y="830118"/>
            <a:ext cx="5643163" cy="3741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F165A4-8108-BF41-98D2-CF91DED00F58}"/>
              </a:ext>
            </a:extLst>
          </p:cNvPr>
          <p:cNvSpPr txBox="1"/>
          <p:nvPr/>
        </p:nvSpPr>
        <p:spPr>
          <a:xfrm>
            <a:off x="1793173" y="1504299"/>
            <a:ext cx="3610098" cy="36933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3F25A-E1DC-AA41-A0F6-F48E703E18C5}"/>
              </a:ext>
            </a:extLst>
          </p:cNvPr>
          <p:cNvSpPr txBox="1"/>
          <p:nvPr/>
        </p:nvSpPr>
        <p:spPr>
          <a:xfrm>
            <a:off x="1793173" y="2917144"/>
            <a:ext cx="3610098" cy="36933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35D9DF-B3C3-0E43-9256-C974E0C64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33" y="4728875"/>
            <a:ext cx="5188904" cy="1912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A39A4-66B1-9940-8DD9-A28A12DE3628}"/>
              </a:ext>
            </a:extLst>
          </p:cNvPr>
          <p:cNvSpPr txBox="1"/>
          <p:nvPr/>
        </p:nvSpPr>
        <p:spPr>
          <a:xfrm>
            <a:off x="971797" y="5696526"/>
            <a:ext cx="4431474" cy="36933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A969E-C096-3745-A022-E07838A3264E}"/>
              </a:ext>
            </a:extLst>
          </p:cNvPr>
          <p:cNvSpPr txBox="1"/>
          <p:nvPr/>
        </p:nvSpPr>
        <p:spPr>
          <a:xfrm>
            <a:off x="6790706" y="273133"/>
            <a:ext cx="4775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w/wo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40B7A1-92CA-624E-952E-9DA2EC5F9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73243"/>
            <a:ext cx="4695825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F14B55-DFEF-A945-A309-15B250AA5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2502043"/>
            <a:ext cx="5010009" cy="41596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0E28B3-777B-1543-B9D2-FF1DBE3694B5}"/>
              </a:ext>
            </a:extLst>
          </p:cNvPr>
          <p:cNvCxnSpPr>
            <a:cxnSpLocks/>
          </p:cNvCxnSpPr>
          <p:nvPr/>
        </p:nvCxnSpPr>
        <p:spPr>
          <a:xfrm>
            <a:off x="602317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BC24BB-F945-9D4E-9580-AACD051D2A41}"/>
              </a:ext>
            </a:extLst>
          </p:cNvPr>
          <p:cNvSpPr txBox="1"/>
          <p:nvPr/>
        </p:nvSpPr>
        <p:spPr>
          <a:xfrm>
            <a:off x="7042068" y="1587643"/>
            <a:ext cx="3752602" cy="36933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8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15EC9-DFE1-5F43-8A00-532563F1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620838"/>
            <a:ext cx="107442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29CD8F-F274-9E4F-8D20-1EACDA7A8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7" y="2673265"/>
            <a:ext cx="6318412" cy="3357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9C8EB-1B4F-4A43-95B7-237901FBECD0}"/>
              </a:ext>
            </a:extLst>
          </p:cNvPr>
          <p:cNvSpPr txBox="1"/>
          <p:nvPr/>
        </p:nvSpPr>
        <p:spPr>
          <a:xfrm>
            <a:off x="573087" y="685799"/>
            <a:ext cx="5956301" cy="15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 there is extreme gray scale value in CT image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identification will fail if the tooth has the wrong orientation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AA8AF-FEFF-564F-9352-22E72A52E222}"/>
              </a:ext>
            </a:extLst>
          </p:cNvPr>
          <p:cNvSpPr txBox="1"/>
          <p:nvPr/>
        </p:nvSpPr>
        <p:spPr>
          <a:xfrm>
            <a:off x="7115174" y="685799"/>
            <a:ext cx="4957763" cy="190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Wisdom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Tooth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 feed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tooth to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network, it detects and segments it successfully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tooth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(wrong)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FBEB0-BFB7-DA45-9374-D76E2D6A3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031" y="2828925"/>
            <a:ext cx="2335764" cy="1573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3CDF9-17E6-BB4F-9FBD-F7D978C76EC7}"/>
              </a:ext>
            </a:extLst>
          </p:cNvPr>
          <p:cNvSpPr txBox="1"/>
          <p:nvPr/>
        </p:nvSpPr>
        <p:spPr>
          <a:xfrm>
            <a:off x="7622380" y="4786314"/>
            <a:ext cx="3943350" cy="15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teeth: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teeth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86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E3E0-D0AA-5F42-B0F0-678053D2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59A72-F73B-CB48-B390-432A0C42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2"/>
            <a:ext cx="10515600" cy="46907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 novel boundary key point selection 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gorithm that best fit the target region.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BPB with boundary key point map generator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proposed framework, employ boundary key point information automatically without the user interaction. 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method can be generalized to different segmentation models.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proposed method improves the prediction perfo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mance with statistical significance.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7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C7A4CD-013F-FB46-A437-162BBDA5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57" y="729634"/>
            <a:ext cx="8430897" cy="539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8DA70-4CBB-4A46-A09E-0C9C7124D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65" y="802043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most of the medical images in application contain ambiguous boundaries because of poor image quality and heterogeneous textures.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it is difficult to automatically predict the correct target region without knowledge of experts such as melanocytic lesions in ultrasound image.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53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D25DBC75-9614-424E-A956-CF31AB4E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00" y="167712"/>
            <a:ext cx="9635199" cy="65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1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C5F43D-8E5B-8B43-B6FD-73B8214ED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5" y="2092024"/>
            <a:ext cx="5476233" cy="4397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44C1C2-F3B8-864A-9FDE-0F79EA90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58" y="514255"/>
            <a:ext cx="5933708" cy="5223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2832ED-F2C6-C540-919D-A3D198A2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55" y="825408"/>
            <a:ext cx="4117561" cy="734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0089B-5B3F-A648-BFEF-C2AE98E69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25" y="514256"/>
            <a:ext cx="3756862" cy="311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610D5-F901-684A-B34B-23B956EB83BC}"/>
              </a:ext>
            </a:extLst>
          </p:cNvPr>
          <p:cNvSpPr txBox="1"/>
          <p:nvPr/>
        </p:nvSpPr>
        <p:spPr>
          <a:xfrm>
            <a:off x="430825" y="1559948"/>
            <a:ext cx="445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2-dim</a:t>
            </a:r>
            <a:r>
              <a:rPr lang="zh-CN" altLang="en-US" dirty="0"/>
              <a:t> </a:t>
            </a:r>
            <a:r>
              <a:rPr lang="en-US" altLang="zh-CN" dirty="0"/>
              <a:t>boundary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A52F2-125D-A840-B5EE-025274B03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250" y="2244737"/>
            <a:ext cx="1007993" cy="213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C473A-5B75-7249-B9E9-8575C8ABD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262" y="1167693"/>
            <a:ext cx="1257300" cy="387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28F5E-4852-9B4E-AD94-ADF3B5AF61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411" y="5804111"/>
            <a:ext cx="4135180" cy="5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0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62528-60A5-F84F-80FE-4188C000D91A}"/>
              </a:ext>
            </a:extLst>
          </p:cNvPr>
          <p:cNvSpPr txBox="1"/>
          <p:nvPr/>
        </p:nvSpPr>
        <p:spPr>
          <a:xfrm>
            <a:off x="649357" y="649357"/>
            <a:ext cx="702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Boundary-aware Evaluator (SBE)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59D74-454C-4845-8A17-3AC914968AC6}"/>
              </a:ext>
            </a:extLst>
          </p:cNvPr>
          <p:cNvSpPr txBox="1"/>
          <p:nvPr/>
        </p:nvSpPr>
        <p:spPr>
          <a:xfrm>
            <a:off x="649357" y="1258957"/>
            <a:ext cx="10721009" cy="116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the ground-truth segmentation map SGT and boundary key point map, the SBE provides a high evaluation score. On the other hand, with the poorly predicted segmentation map and boundary key point map, the SBE provides a low evaluation score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4C4F4-19BD-5F42-9C56-165C00B31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87" y="2427034"/>
            <a:ext cx="5446643" cy="1404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B4E87-2AF0-6B48-B928-D4EFE74F4862}"/>
              </a:ext>
            </a:extLst>
          </p:cNvPr>
          <p:cNvSpPr txBox="1"/>
          <p:nvPr/>
        </p:nvSpPr>
        <p:spPr>
          <a:xfrm>
            <a:off x="682487" y="3969302"/>
            <a:ext cx="702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BB878-0427-7F4B-A294-A72776B9B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23" y="4695162"/>
            <a:ext cx="4286249" cy="1168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ADCFF-A130-0A44-AA2C-376DC4B9F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633" y="4311413"/>
            <a:ext cx="5183533" cy="504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043FE-2C0B-F748-B6E3-3BB36BD71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633" y="4846839"/>
            <a:ext cx="3605558" cy="650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2BFD3-90E5-7D43-857D-3F07062F4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633" y="5380770"/>
            <a:ext cx="3782667" cy="83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0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936423-3E6F-6743-A380-BE73E30D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15042"/>
            <a:ext cx="5291666" cy="322791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FF29C-C441-F247-9D51-3B9E2130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132542"/>
            <a:ext cx="5291667" cy="2592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5509E6-EA74-0E44-99E9-C0F7FB948281}"/>
              </a:ext>
            </a:extLst>
          </p:cNvPr>
          <p:cNvSpPr txBox="1"/>
          <p:nvPr/>
        </p:nvSpPr>
        <p:spPr>
          <a:xfrm>
            <a:off x="643467" y="665019"/>
            <a:ext cx="6576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939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651</Words>
  <Application>Microsoft Macintosh PowerPoint</Application>
  <PresentationFormat>Widescreen</PresentationFormat>
  <Paragraphs>80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Contributions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Contributions</vt:lpstr>
      <vt:lpstr>Methods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</dc:creator>
  <cp:lastModifiedBy>1</cp:lastModifiedBy>
  <cp:revision>18</cp:revision>
  <dcterms:created xsi:type="dcterms:W3CDTF">2020-06-10T23:44:57Z</dcterms:created>
  <dcterms:modified xsi:type="dcterms:W3CDTF">2020-06-13T01:03:33Z</dcterms:modified>
</cp:coreProperties>
</file>